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tif" ContentType="image/tiff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67" r:id="rId3"/>
    <p:sldId id="268" r:id="rId4"/>
    <p:sldId id="269" r:id="rId5"/>
    <p:sldId id="258" r:id="rId6"/>
    <p:sldId id="259" r:id="rId7"/>
    <p:sldId id="260" r:id="rId8"/>
    <p:sldId id="263" r:id="rId9"/>
    <p:sldId id="261" r:id="rId10"/>
    <p:sldId id="264" r:id="rId11"/>
    <p:sldId id="271" r:id="rId12"/>
    <p:sldId id="270" r:id="rId13"/>
    <p:sldId id="272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36"/>
    <p:restoredTop sz="94751"/>
  </p:normalViewPr>
  <p:slideViewPr>
    <p:cSldViewPr snapToGrid="0" snapToObjects="1">
      <p:cViewPr>
        <p:scale>
          <a:sx n="123" d="100"/>
          <a:sy n="123" d="100"/>
        </p:scale>
        <p:origin x="1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Reads sequenced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Lieberman Aiden 2009</c:v>
                </c:pt>
                <c:pt idx="1">
                  <c:v>Dixon 2012</c:v>
                </c:pt>
                <c:pt idx="2">
                  <c:v>Jin 2013</c:v>
                </c:pt>
                <c:pt idx="3">
                  <c:v>Rao 2014</c:v>
                </c:pt>
                <c:pt idx="4">
                  <c:v>Rao 2017</c:v>
                </c:pt>
                <c:pt idx="5">
                  <c:v>Boyan 2017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0.028517842</c:v>
                </c:pt>
                <c:pt idx="1">
                  <c:v>0.753977244</c:v>
                </c:pt>
                <c:pt idx="2">
                  <c:v>2.329904694</c:v>
                </c:pt>
                <c:pt idx="3">
                  <c:v>4.154256949999991</c:v>
                </c:pt>
                <c:pt idx="4">
                  <c:v>6.0</c:v>
                </c:pt>
                <c:pt idx="5">
                  <c:v>40.0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43741520"/>
        <c:axId val="-243739472"/>
      </c:barChart>
      <c:catAx>
        <c:axId val="-243741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43739472"/>
        <c:crosses val="autoZero"/>
        <c:auto val="1"/>
        <c:lblAlgn val="ctr"/>
        <c:lblOffset val="100"/>
        <c:noMultiLvlLbl val="0"/>
      </c:catAx>
      <c:valAx>
        <c:axId val="-243739472"/>
        <c:scaling>
          <c:orientation val="minMax"/>
          <c:max val="4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 smtClean="0"/>
                  <a:t>Number</a:t>
                </a:r>
                <a:r>
                  <a:rPr lang="en-US" sz="1800" baseline="0" dirty="0" smtClean="0"/>
                  <a:t> of Paired reads (Billions)</a:t>
                </a:r>
                <a:endParaRPr lang="en-US" sz="1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43741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>
</file>

<file path=ppt/media/image13.g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EE400E-DE30-F843-9148-DC0C3059C525}" type="datetimeFigureOut">
              <a:rPr lang="en-US" smtClean="0"/>
              <a:t>12/5/17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F83C8-9D34-E14B-B453-C4F8355C2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4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Female chr3L at 25kb bins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D5392-3C39-3741-94B6-B42A1CA2E8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26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F83C8-9D34-E14B-B453-C4F8355C21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61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F83C8-9D34-E14B-B453-C4F8355C21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298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DF721-3506-0A4E-9998-C690AE08B9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30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2CF8B-6A19-8643-8B27-25B011857D96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8C245-1E45-844B-BD5D-9431396F0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68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Relationship Id="rId3" Type="http://schemas.openxmlformats.org/officeDocument/2006/relationships/hyperlink" Target="mailto:koustav.pal@ifom.e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3.emf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36180"/>
            <a:ext cx="77724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 smtClean="0">
                <a:latin typeface="Work Sans" charset="0"/>
                <a:ea typeface="Work Sans" charset="0"/>
                <a:cs typeface="Work Sans" charset="0"/>
              </a:rPr>
              <a:t>HiCLegos</a:t>
            </a:r>
            <a:r>
              <a:rPr lang="en-US" dirty="0" smtClean="0">
                <a:latin typeface="Work Sans" charset="0"/>
                <a:ea typeface="Work Sans" charset="0"/>
                <a:cs typeface="Work Sans" charset="0"/>
              </a:rPr>
              <a:t> </a:t>
            </a:r>
            <a:r>
              <a:rPr lang="mr-IN" dirty="0" smtClean="0">
                <a:latin typeface="Work Sans" charset="0"/>
                <a:ea typeface="Work Sans" charset="0"/>
                <a:cs typeface="Work Sans" charset="0"/>
              </a:rPr>
              <a:t>–</a:t>
            </a:r>
            <a:r>
              <a:rPr lang="en-US" dirty="0" smtClean="0">
                <a:latin typeface="Work Sans" charset="0"/>
                <a:ea typeface="Work Sans" charset="0"/>
                <a:cs typeface="Work Sans" charset="0"/>
              </a:rPr>
              <a:t> store, retrieve and plot Hi-C data</a:t>
            </a:r>
            <a:endParaRPr lang="en-US" dirty="0">
              <a:latin typeface="Work Sans" charset="0"/>
              <a:ea typeface="Work Sans" charset="0"/>
              <a:cs typeface="Work San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769092"/>
            <a:ext cx="6858000" cy="1655762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dirty="0" err="1" smtClean="0">
                <a:latin typeface="Work Sans" charset="0"/>
                <a:ea typeface="Work Sans" charset="0"/>
                <a:cs typeface="Work Sans" charset="0"/>
              </a:rPr>
              <a:t>Koustav</a:t>
            </a:r>
            <a:r>
              <a:rPr lang="en-US" dirty="0" smtClean="0">
                <a:latin typeface="Work Sans" charset="0"/>
                <a:ea typeface="Work Sans" charset="0"/>
                <a:cs typeface="Work Sans" charset="0"/>
              </a:rPr>
              <a:t> Pal,</a:t>
            </a:r>
          </a:p>
          <a:p>
            <a:pPr algn="r"/>
            <a:r>
              <a:rPr lang="en-US" dirty="0" smtClean="0">
                <a:latin typeface="Work Sans" charset="0"/>
                <a:ea typeface="Work Sans" charset="0"/>
                <a:cs typeface="Work Sans" charset="0"/>
              </a:rPr>
              <a:t>PhD student,</a:t>
            </a:r>
          </a:p>
          <a:p>
            <a:pPr algn="r"/>
            <a:r>
              <a:rPr lang="en-US" dirty="0" smtClean="0">
                <a:latin typeface="Work Sans" charset="0"/>
                <a:ea typeface="Work Sans" charset="0"/>
                <a:cs typeface="Work Sans" charset="0"/>
              </a:rPr>
              <a:t>Computational Genomics group,</a:t>
            </a:r>
          </a:p>
          <a:p>
            <a:pPr algn="r"/>
            <a:r>
              <a:rPr lang="en-US" dirty="0" smtClean="0">
                <a:latin typeface="Work Sans" charset="0"/>
                <a:ea typeface="Work Sans" charset="0"/>
                <a:cs typeface="Work Sans" charset="0"/>
              </a:rPr>
              <a:t>IFOM </a:t>
            </a:r>
            <a:r>
              <a:rPr lang="mr-IN" dirty="0" smtClean="0">
                <a:latin typeface="Work Sans" charset="0"/>
                <a:ea typeface="Work Sans" charset="0"/>
                <a:cs typeface="Work Sans" charset="0"/>
              </a:rPr>
              <a:t>–</a:t>
            </a:r>
            <a:r>
              <a:rPr lang="en-US" dirty="0" smtClean="0">
                <a:latin typeface="Work Sans" charset="0"/>
                <a:ea typeface="Work Sans" charset="0"/>
                <a:cs typeface="Work Sans" charset="0"/>
              </a:rPr>
              <a:t> FIRC Institute of Molecular Oncology,</a:t>
            </a:r>
            <a:endParaRPr lang="en-US" dirty="0">
              <a:latin typeface="Work Sans" charset="0"/>
              <a:ea typeface="Work Sans" charset="0"/>
              <a:cs typeface="Work San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945" y="96873"/>
            <a:ext cx="2300341" cy="99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6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smtClean="0"/>
              <a:t>Domain calling within </a:t>
            </a:r>
            <a:r>
              <a:rPr lang="en-US" dirty="0" err="1" smtClean="0"/>
              <a:t>HiCLegos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77" y="1159001"/>
            <a:ext cx="8320806" cy="19547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77" y="1159001"/>
            <a:ext cx="8320386" cy="15568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909" y="3308725"/>
            <a:ext cx="4910091" cy="28846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26" y="4751065"/>
            <a:ext cx="4268544" cy="16007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26" y="3132073"/>
            <a:ext cx="4268544" cy="16007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654627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Directionality Index by Dixon et al.,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673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TAD Calling with </a:t>
            </a:r>
            <a:r>
              <a:rPr lang="en-US" dirty="0" err="1" smtClean="0"/>
              <a:t>HiCLegos</a:t>
            </a:r>
            <a:r>
              <a:rPr lang="en-US" dirty="0" smtClean="0"/>
              <a:t> is fast and accurate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679"/>
          <a:stretch/>
        </p:blipFill>
        <p:spPr>
          <a:xfrm>
            <a:off x="127000" y="2650067"/>
            <a:ext cx="6123647" cy="32203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89" r="60595" b="20826"/>
          <a:stretch/>
        </p:blipFill>
        <p:spPr>
          <a:xfrm>
            <a:off x="6002868" y="2650067"/>
            <a:ext cx="3039586" cy="32203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6049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Hi-C simulations as described in </a:t>
            </a:r>
            <a:r>
              <a:rPr lang="en-US" dirty="0" err="1" smtClean="0"/>
              <a:t>diffHiC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77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3332" y="-36576"/>
            <a:ext cx="12170664" cy="14801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7291"/>
            <a:ext cx="7886700" cy="1325563"/>
          </a:xfrm>
          <a:solidFill>
            <a:schemeClr val="bg1">
              <a:alpha val="33000"/>
            </a:schemeClr>
          </a:solidFill>
        </p:spPr>
        <p:txBody>
          <a:bodyPr/>
          <a:lstStyle/>
          <a:p>
            <a:r>
              <a:rPr lang="en-US" dirty="0" smtClean="0"/>
              <a:t>Plotting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HiCLegos</a:t>
            </a:r>
            <a:r>
              <a:rPr lang="en-US" dirty="0" smtClean="0"/>
              <a:t> will offer </a:t>
            </a:r>
            <a:r>
              <a:rPr lang="en-US" dirty="0" err="1" smtClean="0"/>
              <a:t>geoms</a:t>
            </a:r>
            <a:r>
              <a:rPr lang="en-US" dirty="0" smtClean="0"/>
              <a:t> and scales integrating with </a:t>
            </a:r>
            <a:r>
              <a:rPr lang="en-US" dirty="0" err="1" smtClean="0"/>
              <a:t>ggplot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Separate </a:t>
            </a:r>
            <a:r>
              <a:rPr lang="en-US" dirty="0" err="1" smtClean="0"/>
              <a:t>geoms</a:t>
            </a:r>
            <a:r>
              <a:rPr lang="en-US" dirty="0" smtClean="0"/>
              <a:t> for domain boundaries, pixels and highlighted regions.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Bigmatrix</a:t>
            </a:r>
            <a:r>
              <a:rPr lang="en-US" dirty="0" smtClean="0"/>
              <a:t> to integrate with </a:t>
            </a:r>
            <a:r>
              <a:rPr lang="en-US" dirty="0" err="1" smtClean="0"/>
              <a:t>shinyR</a:t>
            </a:r>
            <a:r>
              <a:rPr lang="en-US" dirty="0" smtClean="0"/>
              <a:t> to provide interactive graphs.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20779699">
            <a:off x="2720149" y="4761421"/>
            <a:ext cx="2630873" cy="954107"/>
          </a:xfrm>
          <a:prstGeom prst="rect">
            <a:avLst/>
          </a:prstGeom>
          <a:solidFill>
            <a:schemeClr val="bg2"/>
          </a:solidFill>
          <a:effectLst>
            <a:outerShdw blurRad="76200" dist="38100" dir="5400000" sx="102000" sy="102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Work In Progress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6082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150943"/>
            <a:ext cx="7886700" cy="1325563"/>
          </a:xfrm>
        </p:spPr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6017" y="1657321"/>
            <a:ext cx="84247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Computational Genomics group @ IFOM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Francesco Ferrari (Principal investigator)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Carmen </a:t>
            </a:r>
            <a:r>
              <a:rPr lang="en-US" sz="2000" dirty="0" err="1" smtClean="0"/>
              <a:t>Livi</a:t>
            </a:r>
            <a:endParaRPr lang="en-US" sz="2000" dirty="0" smtClean="0"/>
          </a:p>
          <a:p>
            <a:pPr marL="342900" indent="-342900">
              <a:buFontTx/>
              <a:buChar char="-"/>
            </a:pPr>
            <a:r>
              <a:rPr lang="en-US" sz="2000" dirty="0" err="1" smtClean="0"/>
              <a:t>Endre</a:t>
            </a:r>
            <a:r>
              <a:rPr lang="en-US" sz="2000" dirty="0" smtClean="0"/>
              <a:t> </a:t>
            </a:r>
            <a:r>
              <a:rPr lang="en-US" sz="2000" dirty="0" err="1" smtClean="0"/>
              <a:t>Sebestyen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 rot="20114444">
            <a:off x="6166198" y="570466"/>
            <a:ext cx="2252907" cy="954107"/>
          </a:xfrm>
          <a:prstGeom prst="rect">
            <a:avLst/>
          </a:prstGeom>
          <a:solidFill>
            <a:schemeClr val="bg2"/>
          </a:solidFill>
          <a:effectLst>
            <a:outerShdw blurRad="76200" dist="38100" dir="5400000" sx="102000" sy="102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Graduating Dec 2018</a:t>
            </a:r>
            <a:endParaRPr lang="en-US" sz="28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84" y="2980760"/>
            <a:ext cx="8890000" cy="38523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958981" y="2087813"/>
            <a:ext cx="3185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E-mail: </a:t>
            </a:r>
            <a:r>
              <a:rPr lang="en-US" b="1" dirty="0" smtClean="0">
                <a:hlinkClick r:id="rId3"/>
              </a:rPr>
              <a:t>koustav.pal@ifom.eu</a:t>
            </a:r>
            <a:endParaRPr lang="en-US" b="1" dirty="0" smtClean="0"/>
          </a:p>
          <a:p>
            <a:r>
              <a:rPr lang="en-US" dirty="0" smtClean="0"/>
              <a:t>Tweet </a:t>
            </a:r>
            <a:r>
              <a:rPr lang="en-US" b="1" dirty="0" smtClean="0"/>
              <a:t>@3DGenome_KPal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19266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the uninitiated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1417638"/>
            <a:ext cx="9144000" cy="646331"/>
          </a:xfrm>
          <a:prstGeom prst="rect">
            <a:avLst/>
          </a:prstGeom>
          <a:solidFill>
            <a:srgbClr val="E5D8BD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Hi-C maps architectural features by sequencing crosslinked restriction fragments which were proximal in 3D space</a:t>
            </a:r>
            <a:endParaRPr lang="en-US" b="1" dirty="0"/>
          </a:p>
        </p:txBody>
      </p:sp>
      <p:pic>
        <p:nvPicPr>
          <p:cNvPr id="5" name="Picture 4" descr="HiC Outline Adapted from Liebermann Aiden et al. 200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1"/>
          <a:stretch/>
        </p:blipFill>
        <p:spPr>
          <a:xfrm>
            <a:off x="-1" y="2328545"/>
            <a:ext cx="9144000" cy="362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4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2017-05-17-MaleMatrix-5MB-10MB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8" y="11770"/>
            <a:ext cx="7779050" cy="68462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8695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589"/>
    </mc:Choice>
    <mc:Fallback xmlns="">
      <p:transition spd="slow" advTm="49589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108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A note on Hi-C Resolution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1381011"/>
            <a:ext cx="9125389" cy="4040883"/>
            <a:chOff x="0" y="1022133"/>
            <a:chExt cx="9125389" cy="4040883"/>
          </a:xfrm>
        </p:grpSpPr>
        <p:grpSp>
          <p:nvGrpSpPr>
            <p:cNvPr id="66" name="Group 65"/>
            <p:cNvGrpSpPr/>
            <p:nvPr/>
          </p:nvGrpSpPr>
          <p:grpSpPr>
            <a:xfrm>
              <a:off x="0" y="1640158"/>
              <a:ext cx="9125389" cy="1502468"/>
              <a:chOff x="0" y="1621754"/>
              <a:chExt cx="9125389" cy="1502468"/>
            </a:xfrm>
          </p:grpSpPr>
          <p:sp>
            <p:nvSpPr>
              <p:cNvPr id="21" name="Down Arrow 20"/>
              <p:cNvSpPr/>
              <p:nvPr/>
            </p:nvSpPr>
            <p:spPr>
              <a:xfrm>
                <a:off x="5524032" y="2262176"/>
                <a:ext cx="217714" cy="353786"/>
              </a:xfrm>
              <a:prstGeom prst="downArrow">
                <a:avLst/>
              </a:prstGeom>
              <a:noFill/>
              <a:ln w="31750">
                <a:solidFill>
                  <a:schemeClr val="accent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5741747" y="2246630"/>
                <a:ext cx="1914540" cy="338554"/>
              </a:xfrm>
              <a:prstGeom prst="rect">
                <a:avLst/>
              </a:prstGeom>
              <a:solidFill>
                <a:schemeClr val="bg1">
                  <a:lumMod val="50000"/>
                  <a:alpha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Restriction Digestion</a:t>
                </a:r>
                <a:endParaRPr lang="en-US" sz="1600" dirty="0"/>
              </a:p>
            </p:txBody>
          </p:sp>
          <p:grpSp>
            <p:nvGrpSpPr>
              <p:cNvPr id="65" name="Group 64"/>
              <p:cNvGrpSpPr/>
              <p:nvPr/>
            </p:nvGrpSpPr>
            <p:grpSpPr>
              <a:xfrm>
                <a:off x="0" y="1621754"/>
                <a:ext cx="9125389" cy="1502468"/>
                <a:chOff x="0" y="1621754"/>
                <a:chExt cx="9125389" cy="1502468"/>
              </a:xfrm>
            </p:grpSpPr>
            <p:grpSp>
              <p:nvGrpSpPr>
                <p:cNvPr id="36" name="Group 35"/>
                <p:cNvGrpSpPr/>
                <p:nvPr/>
              </p:nvGrpSpPr>
              <p:grpSpPr>
                <a:xfrm>
                  <a:off x="3247103" y="1621754"/>
                  <a:ext cx="4936671" cy="1502468"/>
                  <a:chOff x="2159000" y="1092221"/>
                  <a:chExt cx="4936671" cy="1502468"/>
                </a:xfrm>
              </p:grpSpPr>
              <p:cxnSp>
                <p:nvCxnSpPr>
                  <p:cNvPr id="32" name="Straight Connector 31"/>
                  <p:cNvCxnSpPr/>
                  <p:nvPr/>
                </p:nvCxnSpPr>
                <p:spPr>
                  <a:xfrm flipV="1">
                    <a:off x="5876471" y="1525814"/>
                    <a:ext cx="7257" cy="1017814"/>
                  </a:xfrm>
                  <a:prstGeom prst="line">
                    <a:avLst/>
                  </a:prstGeom>
                  <a:ln w="15875">
                    <a:solidFill>
                      <a:schemeClr val="accent3">
                        <a:lumMod val="50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Straight Connector 28"/>
                  <p:cNvCxnSpPr/>
                  <p:nvPr/>
                </p:nvCxnSpPr>
                <p:spPr>
                  <a:xfrm flipV="1">
                    <a:off x="4871357" y="1551213"/>
                    <a:ext cx="7257" cy="870858"/>
                  </a:xfrm>
                  <a:prstGeom prst="line">
                    <a:avLst/>
                  </a:prstGeom>
                  <a:ln w="15875">
                    <a:solidFill>
                      <a:schemeClr val="accent3">
                        <a:lumMod val="50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/>
                  <p:cNvCxnSpPr/>
                  <p:nvPr/>
                </p:nvCxnSpPr>
                <p:spPr>
                  <a:xfrm flipV="1">
                    <a:off x="2159000" y="1551213"/>
                    <a:ext cx="0" cy="979715"/>
                  </a:xfrm>
                  <a:prstGeom prst="line">
                    <a:avLst/>
                  </a:prstGeom>
                  <a:ln w="15875">
                    <a:solidFill>
                      <a:schemeClr val="accent3">
                        <a:lumMod val="50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/>
                  <p:cNvCxnSpPr>
                    <a:endCxn id="42" idx="4"/>
                  </p:cNvCxnSpPr>
                  <p:nvPr/>
                </p:nvCxnSpPr>
                <p:spPr>
                  <a:xfrm flipV="1">
                    <a:off x="3510643" y="1092221"/>
                    <a:ext cx="0" cy="1502468"/>
                  </a:xfrm>
                  <a:prstGeom prst="line">
                    <a:avLst/>
                  </a:prstGeom>
                  <a:ln w="15875">
                    <a:solidFill>
                      <a:schemeClr val="accent3">
                        <a:lumMod val="50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/>
                  <p:cNvCxnSpPr/>
                  <p:nvPr/>
                </p:nvCxnSpPr>
                <p:spPr>
                  <a:xfrm flipV="1">
                    <a:off x="3982357" y="1551214"/>
                    <a:ext cx="0" cy="823686"/>
                  </a:xfrm>
                  <a:prstGeom prst="line">
                    <a:avLst/>
                  </a:prstGeom>
                  <a:ln w="15875">
                    <a:solidFill>
                      <a:schemeClr val="accent3">
                        <a:lumMod val="50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33"/>
                  <p:cNvCxnSpPr/>
                  <p:nvPr/>
                </p:nvCxnSpPr>
                <p:spPr>
                  <a:xfrm flipV="1">
                    <a:off x="7088414" y="1551214"/>
                    <a:ext cx="7257" cy="1017814"/>
                  </a:xfrm>
                  <a:prstGeom prst="line">
                    <a:avLst/>
                  </a:prstGeom>
                  <a:ln w="15875">
                    <a:solidFill>
                      <a:schemeClr val="accent3">
                        <a:lumMod val="50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" name="Straight Connector 6"/>
                <p:cNvCxnSpPr/>
                <p:nvPr/>
              </p:nvCxnSpPr>
              <p:spPr>
                <a:xfrm>
                  <a:off x="2267389" y="2799204"/>
                  <a:ext cx="979714" cy="0"/>
                </a:xfrm>
                <a:prstGeom prst="line">
                  <a:avLst/>
                </a:prstGeom>
                <a:ln w="53975">
                  <a:solidFill>
                    <a:srgbClr val="8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/>
                <p:cNvCxnSpPr/>
                <p:nvPr/>
              </p:nvCxnSpPr>
              <p:spPr>
                <a:xfrm>
                  <a:off x="3247103" y="3060461"/>
                  <a:ext cx="1351643" cy="0"/>
                </a:xfrm>
                <a:prstGeom prst="line">
                  <a:avLst/>
                </a:prstGeom>
                <a:ln w="53975">
                  <a:solidFill>
                    <a:srgbClr val="8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>
                  <a:off x="4598746" y="2904433"/>
                  <a:ext cx="471714" cy="0"/>
                </a:xfrm>
                <a:prstGeom prst="line">
                  <a:avLst/>
                </a:prstGeom>
                <a:ln w="53975">
                  <a:solidFill>
                    <a:srgbClr val="8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>
                  <a:off x="5070460" y="2799204"/>
                  <a:ext cx="889000" cy="0"/>
                </a:xfrm>
                <a:prstGeom prst="line">
                  <a:avLst/>
                </a:prstGeom>
                <a:ln w="53975">
                  <a:solidFill>
                    <a:srgbClr val="8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>
                  <a:off x="5959460" y="2951604"/>
                  <a:ext cx="1017814" cy="0"/>
                </a:xfrm>
                <a:prstGeom prst="line">
                  <a:avLst/>
                </a:prstGeom>
                <a:ln w="53975">
                  <a:solidFill>
                    <a:srgbClr val="8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>
                  <a:off x="6964574" y="3067718"/>
                  <a:ext cx="1215572" cy="0"/>
                </a:xfrm>
                <a:prstGeom prst="line">
                  <a:avLst/>
                </a:prstGeom>
                <a:ln w="53975">
                  <a:solidFill>
                    <a:srgbClr val="8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8176517" y="2799204"/>
                  <a:ext cx="948872" cy="0"/>
                </a:xfrm>
                <a:prstGeom prst="line">
                  <a:avLst/>
                </a:prstGeom>
                <a:ln w="53975">
                  <a:solidFill>
                    <a:srgbClr val="8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7" name="TextBox 56"/>
                <p:cNvSpPr txBox="1"/>
                <p:nvPr/>
              </p:nvSpPr>
              <p:spPr>
                <a:xfrm>
                  <a:off x="0" y="2613050"/>
                  <a:ext cx="2052622" cy="338554"/>
                </a:xfrm>
                <a:prstGeom prst="rect">
                  <a:avLst/>
                </a:prstGeom>
                <a:solidFill>
                  <a:schemeClr val="bg1">
                    <a:lumMod val="50000"/>
                    <a:alpha val="60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 smtClean="0"/>
                    <a:t>Restriction Fragments</a:t>
                  </a:r>
                  <a:endParaRPr lang="en-US" sz="1600" dirty="0"/>
                </a:p>
              </p:txBody>
            </p:sp>
          </p:grpSp>
        </p:grpSp>
        <p:grpSp>
          <p:nvGrpSpPr>
            <p:cNvPr id="64" name="Group 63"/>
            <p:cNvGrpSpPr/>
            <p:nvPr/>
          </p:nvGrpSpPr>
          <p:grpSpPr>
            <a:xfrm>
              <a:off x="2371710" y="1022133"/>
              <a:ext cx="6158592" cy="1051618"/>
              <a:chOff x="2371710" y="1003729"/>
              <a:chExt cx="6158592" cy="1051618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2893317" y="1455726"/>
                <a:ext cx="707571" cy="599621"/>
                <a:chOff x="1805214" y="926193"/>
                <a:chExt cx="707571" cy="599621"/>
              </a:xfrm>
            </p:grpSpPr>
            <p:sp>
              <p:nvSpPr>
                <p:cNvPr id="38" name="TextBox 37"/>
                <p:cNvSpPr txBox="1"/>
                <p:nvPr/>
              </p:nvSpPr>
              <p:spPr>
                <a:xfrm>
                  <a:off x="1805214" y="1027566"/>
                  <a:ext cx="707571" cy="381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 smtClean="0"/>
                    <a:t>GATC</a:t>
                  </a:r>
                  <a:endParaRPr lang="en-US" b="1" dirty="0"/>
                </a:p>
              </p:txBody>
            </p:sp>
            <p:sp>
              <p:nvSpPr>
                <p:cNvPr id="37" name="Oval 36"/>
                <p:cNvSpPr/>
                <p:nvPr/>
              </p:nvSpPr>
              <p:spPr>
                <a:xfrm>
                  <a:off x="1859189" y="926193"/>
                  <a:ext cx="599621" cy="599621"/>
                </a:xfrm>
                <a:prstGeom prst="ellipse">
                  <a:avLst/>
                </a:prstGeom>
                <a:noFill/>
                <a:ln w="31750">
                  <a:solidFill>
                    <a:schemeClr val="accent4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39"/>
              <p:cNvGrpSpPr/>
              <p:nvPr/>
            </p:nvGrpSpPr>
            <p:grpSpPr>
              <a:xfrm>
                <a:off x="4244960" y="1003729"/>
                <a:ext cx="707571" cy="599621"/>
                <a:chOff x="1805214" y="926193"/>
                <a:chExt cx="707571" cy="599621"/>
              </a:xfrm>
            </p:grpSpPr>
            <p:sp>
              <p:nvSpPr>
                <p:cNvPr id="41" name="TextBox 40"/>
                <p:cNvSpPr txBox="1"/>
                <p:nvPr/>
              </p:nvSpPr>
              <p:spPr>
                <a:xfrm>
                  <a:off x="1805214" y="1027566"/>
                  <a:ext cx="707571" cy="381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 smtClean="0"/>
                    <a:t>GATC</a:t>
                  </a:r>
                  <a:endParaRPr lang="en-US" b="1" dirty="0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1859189" y="926193"/>
                  <a:ext cx="599621" cy="599621"/>
                </a:xfrm>
                <a:prstGeom prst="ellipse">
                  <a:avLst/>
                </a:prstGeom>
                <a:noFill/>
                <a:ln w="31750">
                  <a:solidFill>
                    <a:schemeClr val="accent4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" name="Group 42"/>
              <p:cNvGrpSpPr/>
              <p:nvPr/>
            </p:nvGrpSpPr>
            <p:grpSpPr>
              <a:xfrm>
                <a:off x="5605674" y="1454138"/>
                <a:ext cx="707571" cy="599621"/>
                <a:chOff x="1805214" y="926193"/>
                <a:chExt cx="707571" cy="599621"/>
              </a:xfrm>
            </p:grpSpPr>
            <p:sp>
              <p:nvSpPr>
                <p:cNvPr id="44" name="TextBox 43"/>
                <p:cNvSpPr txBox="1"/>
                <p:nvPr/>
              </p:nvSpPr>
              <p:spPr>
                <a:xfrm>
                  <a:off x="1805214" y="1027566"/>
                  <a:ext cx="707571" cy="381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 smtClean="0"/>
                    <a:t>GATC</a:t>
                  </a:r>
                  <a:endParaRPr lang="en-US" b="1" dirty="0"/>
                </a:p>
              </p:txBody>
            </p:sp>
            <p:sp>
              <p:nvSpPr>
                <p:cNvPr id="45" name="Oval 44"/>
                <p:cNvSpPr/>
                <p:nvPr/>
              </p:nvSpPr>
              <p:spPr>
                <a:xfrm>
                  <a:off x="1859189" y="926193"/>
                  <a:ext cx="599621" cy="599621"/>
                </a:xfrm>
                <a:prstGeom prst="ellipse">
                  <a:avLst/>
                </a:prstGeom>
                <a:noFill/>
                <a:ln w="31750">
                  <a:solidFill>
                    <a:schemeClr val="accent4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/>
              <p:cNvGrpSpPr/>
              <p:nvPr/>
            </p:nvGrpSpPr>
            <p:grpSpPr>
              <a:xfrm>
                <a:off x="6610788" y="1455726"/>
                <a:ext cx="707571" cy="599621"/>
                <a:chOff x="1805214" y="926193"/>
                <a:chExt cx="707571" cy="599621"/>
              </a:xfrm>
            </p:grpSpPr>
            <p:sp>
              <p:nvSpPr>
                <p:cNvPr id="47" name="TextBox 46"/>
                <p:cNvSpPr txBox="1"/>
                <p:nvPr/>
              </p:nvSpPr>
              <p:spPr>
                <a:xfrm>
                  <a:off x="1805214" y="1027566"/>
                  <a:ext cx="707571" cy="381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 smtClean="0"/>
                    <a:t>GATC</a:t>
                  </a:r>
                  <a:endParaRPr lang="en-US" b="1" dirty="0"/>
                </a:p>
              </p:txBody>
            </p:sp>
            <p:sp>
              <p:nvSpPr>
                <p:cNvPr id="48" name="Oval 47"/>
                <p:cNvSpPr/>
                <p:nvPr/>
              </p:nvSpPr>
              <p:spPr>
                <a:xfrm>
                  <a:off x="1859189" y="926193"/>
                  <a:ext cx="599621" cy="599621"/>
                </a:xfrm>
                <a:prstGeom prst="ellipse">
                  <a:avLst/>
                </a:prstGeom>
                <a:noFill/>
                <a:ln w="31750">
                  <a:solidFill>
                    <a:schemeClr val="accent4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/>
              <p:cNvGrpSpPr/>
              <p:nvPr/>
            </p:nvGrpSpPr>
            <p:grpSpPr>
              <a:xfrm>
                <a:off x="7822731" y="1455726"/>
                <a:ext cx="707571" cy="599621"/>
                <a:chOff x="1805214" y="926193"/>
                <a:chExt cx="707571" cy="599621"/>
              </a:xfrm>
            </p:grpSpPr>
            <p:sp>
              <p:nvSpPr>
                <p:cNvPr id="50" name="TextBox 49"/>
                <p:cNvSpPr txBox="1"/>
                <p:nvPr/>
              </p:nvSpPr>
              <p:spPr>
                <a:xfrm>
                  <a:off x="1805214" y="1027566"/>
                  <a:ext cx="707571" cy="381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 smtClean="0"/>
                    <a:t>GATC</a:t>
                  </a:r>
                  <a:endParaRPr lang="en-US" b="1" dirty="0"/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1859189" y="926193"/>
                  <a:ext cx="599621" cy="599621"/>
                </a:xfrm>
                <a:prstGeom prst="ellipse">
                  <a:avLst/>
                </a:prstGeom>
                <a:noFill/>
                <a:ln w="31750">
                  <a:solidFill>
                    <a:schemeClr val="accent4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" name="Group 51"/>
              <p:cNvGrpSpPr/>
              <p:nvPr/>
            </p:nvGrpSpPr>
            <p:grpSpPr>
              <a:xfrm>
                <a:off x="4697170" y="1454138"/>
                <a:ext cx="707571" cy="599621"/>
                <a:chOff x="1805214" y="926193"/>
                <a:chExt cx="707571" cy="599621"/>
              </a:xfrm>
            </p:grpSpPr>
            <p:sp>
              <p:nvSpPr>
                <p:cNvPr id="53" name="TextBox 52"/>
                <p:cNvSpPr txBox="1"/>
                <p:nvPr/>
              </p:nvSpPr>
              <p:spPr>
                <a:xfrm>
                  <a:off x="1805214" y="1027566"/>
                  <a:ext cx="707571" cy="381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 smtClean="0"/>
                    <a:t>GATC</a:t>
                  </a:r>
                  <a:endParaRPr lang="en-US" b="1" dirty="0"/>
                </a:p>
              </p:txBody>
            </p:sp>
            <p:sp>
              <p:nvSpPr>
                <p:cNvPr id="54" name="Oval 53"/>
                <p:cNvSpPr/>
                <p:nvPr/>
              </p:nvSpPr>
              <p:spPr>
                <a:xfrm>
                  <a:off x="1859189" y="926193"/>
                  <a:ext cx="599621" cy="599621"/>
                </a:xfrm>
                <a:prstGeom prst="ellipse">
                  <a:avLst/>
                </a:prstGeom>
                <a:noFill/>
                <a:ln w="31750">
                  <a:solidFill>
                    <a:schemeClr val="accent4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TextBox 57"/>
              <p:cNvSpPr txBox="1"/>
              <p:nvPr/>
            </p:nvSpPr>
            <p:spPr>
              <a:xfrm>
                <a:off x="2371710" y="1072308"/>
                <a:ext cx="1750785" cy="338554"/>
              </a:xfrm>
              <a:prstGeom prst="rect">
                <a:avLst/>
              </a:prstGeom>
              <a:solidFill>
                <a:schemeClr val="bg1">
                  <a:lumMod val="50000"/>
                  <a:alpha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/>
                  <a:t>Restriction sites</a:t>
                </a:r>
                <a:endParaRPr lang="en-US" sz="1600" dirty="0"/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940919" y="1954915"/>
              <a:ext cx="8184470" cy="338554"/>
              <a:chOff x="940919" y="1936511"/>
              <a:chExt cx="8184470" cy="338554"/>
            </a:xfrm>
          </p:grpSpPr>
          <p:cxnSp>
            <p:nvCxnSpPr>
              <p:cNvPr id="5" name="Straight Connector 4"/>
              <p:cNvCxnSpPr/>
              <p:nvPr/>
            </p:nvCxnSpPr>
            <p:spPr>
              <a:xfrm>
                <a:off x="2176674" y="2080746"/>
                <a:ext cx="6948715" cy="0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/>
              <p:cNvSpPr txBox="1"/>
              <p:nvPr/>
            </p:nvSpPr>
            <p:spPr>
              <a:xfrm>
                <a:off x="940919" y="1936511"/>
                <a:ext cx="1111703" cy="338554"/>
              </a:xfrm>
              <a:prstGeom prst="rect">
                <a:avLst/>
              </a:prstGeom>
              <a:solidFill>
                <a:schemeClr val="bg1">
                  <a:lumMod val="50000"/>
                  <a:alpha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/>
                  <a:t>Genome</a:t>
                </a:r>
                <a:endParaRPr lang="en-US" sz="1600" dirty="0"/>
              </a:p>
            </p:txBody>
          </p:sp>
        </p:grpSp>
        <p:sp>
          <p:nvSpPr>
            <p:cNvPr id="60" name="TextBox 59"/>
            <p:cNvSpPr txBox="1"/>
            <p:nvPr/>
          </p:nvSpPr>
          <p:spPr>
            <a:xfrm>
              <a:off x="1495206" y="3480453"/>
              <a:ext cx="6153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7 Fragments = 49 possible interactions</a:t>
              </a:r>
              <a:endParaRPr lang="en-US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495206" y="4139686"/>
              <a:ext cx="615358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A Drosophila genome digested with </a:t>
              </a:r>
              <a:r>
                <a:rPr lang="en-US" b="1" dirty="0" err="1" smtClean="0"/>
                <a:t>HindIII</a:t>
              </a:r>
              <a:r>
                <a:rPr lang="en-US" b="1" dirty="0" smtClean="0"/>
                <a:t> = 65,978 fragments</a:t>
              </a:r>
            </a:p>
            <a:p>
              <a:pPr algn="ctr"/>
              <a:r>
                <a:rPr lang="en-US" b="1" dirty="0" smtClean="0"/>
                <a:t>OR</a:t>
              </a:r>
            </a:p>
            <a:p>
              <a:pPr algn="ctr"/>
              <a:r>
                <a:rPr lang="en-US" b="1" dirty="0" smtClean="0"/>
                <a:t>65,978 fragments = </a:t>
              </a:r>
              <a:r>
                <a:rPr lang="is-IS" b="1" dirty="0" smtClean="0"/>
                <a:t>4,353,096,484 possible interactions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5548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Work Sans" charset="0"/>
                <a:ea typeface="Work Sans" charset="0"/>
                <a:cs typeface="Work Sans" charset="0"/>
              </a:rPr>
              <a:t>Hi-C sequencing depth is on the rise</a:t>
            </a:r>
            <a:endParaRPr lang="en-US" dirty="0">
              <a:latin typeface="Work Sans" charset="0"/>
              <a:ea typeface="Work Sans" charset="0"/>
              <a:cs typeface="Work Sans" charset="0"/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8635471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9172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representation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770" y="1690689"/>
            <a:ext cx="666750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57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Data store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Binary HDF file. </a:t>
            </a:r>
          </a:p>
          <a:p>
            <a:r>
              <a:rPr lang="en-US" dirty="0" smtClean="0"/>
              <a:t>Layers include:</a:t>
            </a:r>
          </a:p>
          <a:p>
            <a:pPr lvl="1"/>
            <a:r>
              <a:rPr lang="en-US" dirty="0" smtClean="0"/>
              <a:t>Groups for Matrices, ex. Matrices/chr1/chr2/&lt;matrix&gt;</a:t>
            </a:r>
          </a:p>
          <a:p>
            <a:pPr lvl="2"/>
            <a:r>
              <a:rPr lang="en-US" dirty="0" err="1" smtClean="0"/>
              <a:t>HiC</a:t>
            </a:r>
            <a:r>
              <a:rPr lang="en-US" dirty="0" smtClean="0"/>
              <a:t> data is stored as 2 dimensional matrices.</a:t>
            </a:r>
          </a:p>
          <a:p>
            <a:pPr lvl="1"/>
            <a:r>
              <a:rPr lang="en-US" dirty="0" smtClean="0"/>
              <a:t>Groups for Ranges and respective metadata cols.</a:t>
            </a:r>
          </a:p>
          <a:p>
            <a:pPr lvl="1"/>
            <a:r>
              <a:rPr lang="en-US" dirty="0" smtClean="0"/>
              <a:t>Groups for dataset metadata, ex. for filtering statistics, </a:t>
            </a:r>
            <a:r>
              <a:rPr lang="en-US" dirty="0" err="1" smtClean="0"/>
              <a:t>proj</a:t>
            </a:r>
            <a:r>
              <a:rPr lang="en-US" dirty="0" smtClean="0"/>
              <a:t> specific header information.</a:t>
            </a:r>
          </a:p>
          <a:p>
            <a:r>
              <a:rPr lang="en-US" dirty="0" smtClean="0"/>
              <a:t>Using the Big family of functions to speed up processes.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50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methods does </a:t>
            </a:r>
            <a:r>
              <a:rPr lang="en-US" dirty="0" err="1" smtClean="0"/>
              <a:t>HiCLegos</a:t>
            </a:r>
            <a:r>
              <a:rPr lang="en-US" dirty="0" smtClean="0"/>
              <a:t> offer?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628650" y="1656673"/>
          <a:ext cx="5077616" cy="5039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4702"/>
                <a:gridCol w="634702"/>
                <a:gridCol w="634702"/>
                <a:gridCol w="634702"/>
                <a:gridCol w="634702"/>
                <a:gridCol w="634702"/>
                <a:gridCol w="634702"/>
                <a:gridCol w="634702"/>
              </a:tblGrid>
              <a:tr h="609860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632871"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2871"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2871"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2871"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2871"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2871"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2871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 marL="140107" marR="140107" marT="70054" marB="70054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6121101" y="2302136"/>
            <a:ext cx="505610" cy="5056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121101" y="2923390"/>
            <a:ext cx="505610" cy="50561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121101" y="3635187"/>
            <a:ext cx="505610" cy="50561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755802" y="2370275"/>
            <a:ext cx="2216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Point selection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755802" y="2991529"/>
            <a:ext cx="2216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Select diagonals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755802" y="3703326"/>
            <a:ext cx="2216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Select sub 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0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2659"/>
            <a:ext cx="7886700" cy="1325563"/>
          </a:xfrm>
        </p:spPr>
        <p:txBody>
          <a:bodyPr/>
          <a:lstStyle/>
          <a:p>
            <a:r>
              <a:rPr lang="en-US" dirty="0" smtClean="0"/>
              <a:t>How fast </a:t>
            </a:r>
            <a:r>
              <a:rPr lang="en-US" smtClean="0"/>
              <a:t>is </a:t>
            </a:r>
            <a:r>
              <a:rPr lang="en-US" dirty="0" err="1" smtClean="0"/>
              <a:t>HiCLegos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373" y="1797554"/>
            <a:ext cx="7556500" cy="4610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28290" y="1431423"/>
            <a:ext cx="288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Data storage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31423" y="1428222"/>
            <a:ext cx="309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Data retrieval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1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680</TotalTime>
  <Words>288</Words>
  <Application>Microsoft Macintosh PowerPoint</Application>
  <PresentationFormat>On-screen Show (4:3)</PresentationFormat>
  <Paragraphs>63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Mangal</vt:lpstr>
      <vt:lpstr>Work Sans</vt:lpstr>
      <vt:lpstr>Office Theme</vt:lpstr>
      <vt:lpstr>HiCLegos – store, retrieve and plot Hi-C data</vt:lpstr>
      <vt:lpstr>For the uninitiated…</vt:lpstr>
      <vt:lpstr>PowerPoint Presentation</vt:lpstr>
      <vt:lpstr>A note on Hi-C Resolution</vt:lpstr>
      <vt:lpstr>Hi-C sequencing depth is on the rise</vt:lpstr>
      <vt:lpstr>Simple representation</vt:lpstr>
      <vt:lpstr>About the Data store</vt:lpstr>
      <vt:lpstr>What methods does HiCLegos offer?</vt:lpstr>
      <vt:lpstr>How fast is HiCLegos?</vt:lpstr>
      <vt:lpstr>Domain calling within HiCLegos</vt:lpstr>
      <vt:lpstr>TAD Calling with HiCLegos is fast and accurate</vt:lpstr>
      <vt:lpstr>Plotting functions</vt:lpstr>
      <vt:lpstr>Acknowledgements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HiCLegos – store, retrieve and plot HiC data</dc:title>
  <dc:creator>Microsoft Office User</dc:creator>
  <cp:lastModifiedBy>Microsoft Office User</cp:lastModifiedBy>
  <cp:revision>23</cp:revision>
  <dcterms:created xsi:type="dcterms:W3CDTF">2017-11-20T07:42:28Z</dcterms:created>
  <dcterms:modified xsi:type="dcterms:W3CDTF">2017-12-05T13:27:44Z</dcterms:modified>
</cp:coreProperties>
</file>